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8" r:id="rId5"/>
    <p:sldId id="258" r:id="rId6"/>
    <p:sldId id="279" r:id="rId7"/>
    <p:sldId id="290" r:id="rId8"/>
    <p:sldId id="280" r:id="rId9"/>
    <p:sldId id="291" r:id="rId10"/>
    <p:sldId id="287" r:id="rId11"/>
    <p:sldId id="292" r:id="rId12"/>
    <p:sldId id="288" r:id="rId13"/>
    <p:sldId id="289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C61"/>
    <a:srgbClr val="1B286D"/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41" autoAdjust="0"/>
  </p:normalViewPr>
  <p:slideViewPr>
    <p:cSldViewPr snapToGrid="0">
      <p:cViewPr varScale="1">
        <p:scale>
          <a:sx n="61" d="100"/>
          <a:sy n="61" d="100"/>
        </p:scale>
        <p:origin x="1020" y="60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woman with VR goggles on her face&#10;">
            <a:extLst>
              <a:ext uri="{FF2B5EF4-FFF2-40B4-BE49-F238E27FC236}">
                <a16:creationId xmlns:a16="http://schemas.microsoft.com/office/drawing/2014/main" id="{5BEA2E31-956A-45E8-9E93-6C81A659BC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2570" y="729926"/>
            <a:ext cx="6456836" cy="5388772"/>
          </a:xfr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Understanding Data </a:t>
            </a:r>
            <a:r>
              <a:rPr lang="en-US" sz="1800" dirty="0" err="1"/>
              <a:t>Centres</a:t>
            </a:r>
            <a:r>
              <a:rPr lang="en-US" sz="1800" dirty="0"/>
              <a:t> and Virtualization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157DA62F-DBB5-42B6-A283-774219082BA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35002" y="3424237"/>
            <a:ext cx="4614604" cy="1291638"/>
          </a:xfrm>
        </p:spPr>
        <p:txBody>
          <a:bodyPr/>
          <a:lstStyle/>
          <a:p>
            <a:r>
              <a:rPr lang="en-US" dirty="0">
                <a:solidFill>
                  <a:srgbClr val="1B286D"/>
                </a:solidFill>
              </a:rPr>
              <a:t>An in-depth exploration of data centers, their components, and the role of virtualization in modern IT infrastructure.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BC6DE-6467-4345-ACB9-6CF75ECA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B27C9-FAA1-490A-8DE2-9BAA5B177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89975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37C7C-032C-C2FA-8A14-7DF10321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10</a:t>
            </a:fld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2BD6711-265D-43EB-3CE9-8BB9AE8229E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Edge Computing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F5A8BC2-69F7-B3FC-7F3F-3DE13AA15E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effectLst/>
                <a:latin typeface="Inter"/>
              </a:rPr>
              <a:t>Edge computing focuses on processing data near the source rather than relying solely on centralized data </a:t>
            </a:r>
            <a:r>
              <a:rPr lang="en-US" b="0" i="0" dirty="0" err="1">
                <a:effectLst/>
                <a:latin typeface="Inter"/>
              </a:rPr>
              <a:t>centres</a:t>
            </a:r>
            <a:r>
              <a:rPr lang="en-US" b="0" i="0" dirty="0">
                <a:effectLst/>
                <a:latin typeface="Inter"/>
              </a:rPr>
              <a:t>. This reduces latency, improves response times, and enhances overall performance for real-time applications.</a:t>
            </a:r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D62D279-661B-B8D5-DB5F-1AADF2414C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effectLst/>
                <a:latin typeface="Inter"/>
              </a:rPr>
              <a:t>Hybrid cloud solutions integrate private and public cloud environments, providing flexibility, scalability, and enhanced data management capabilities, allowing organizations to optimize their resources based on demand.</a:t>
            </a:r>
          </a:p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21F793-9E06-432F-92B3-32A3CFD2B93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>
                <a:effectLst/>
                <a:latin typeface="Inter"/>
              </a:rPr>
              <a:t>Containerization technology allows developers to package applications and their dependencies into a single container, facilitating portability, scalability, and efficient resource utilization across various environments.</a:t>
            </a:r>
          </a:p>
          <a:p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E126020-0668-3B72-E30C-1BCC97938D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>
                <a:effectLst/>
                <a:latin typeface="Inter"/>
              </a:rPr>
              <a:t>Sustainability is becoming paramount, with green data </a:t>
            </a:r>
            <a:r>
              <a:rPr lang="en-US" b="0" i="0" dirty="0" err="1">
                <a:effectLst/>
                <a:latin typeface="Inter"/>
              </a:rPr>
              <a:t>centres</a:t>
            </a:r>
            <a:r>
              <a:rPr lang="en-US" b="0" i="0" dirty="0">
                <a:effectLst/>
                <a:latin typeface="Inter"/>
              </a:rPr>
              <a:t> implementing eco-friendly practices such as renewable energy sources and efficient cooling systems to minimize their environmental impact.</a:t>
            </a:r>
          </a:p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677B802-D4D4-9A78-07E2-88848A1478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Hybrid Cloud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915BB0F-85BC-5A1F-63AC-50023224D5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Containerization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FD91D75-573F-4F6E-6C07-95CB54AA6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Green Data </a:t>
            </a:r>
            <a:r>
              <a:rPr lang="en-US" dirty="0" err="1"/>
              <a:t>Centres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6D318F9-CA50-9595-A428-DC06CA0058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AI &amp; Automation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0D7F5DB-1C61-0DA8-5132-3608471EB9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effectLst/>
                <a:latin typeface="Inter"/>
              </a:rPr>
              <a:t>The integration of artificial intelligence and automation technologies into data </a:t>
            </a:r>
            <a:r>
              <a:rPr lang="en-US" b="0" i="0" dirty="0" err="1">
                <a:effectLst/>
                <a:latin typeface="Inter"/>
              </a:rPr>
              <a:t>centre</a:t>
            </a:r>
            <a:r>
              <a:rPr lang="en-US" b="0" i="0" dirty="0">
                <a:effectLst/>
                <a:latin typeface="Inter"/>
              </a:rPr>
              <a:t> operations streamlines processes, improves efficiency, and enables predictive maintenance, ultimately reducing operational costs.</a:t>
            </a:r>
          </a:p>
          <a:p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94D9712-3B90-84E9-FB76-4CCBB953F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605286"/>
            <a:ext cx="8153400" cy="655103"/>
          </a:xfrm>
        </p:spPr>
        <p:txBody>
          <a:bodyPr>
            <a:noAutofit/>
          </a:bodyPr>
          <a:lstStyle/>
          <a:p>
            <a:r>
              <a:rPr lang="en-US" sz="1600" dirty="0"/>
              <a:t>Key Trends in Data </a:t>
            </a:r>
            <a:r>
              <a:rPr lang="en-US" sz="1600" dirty="0" err="1"/>
              <a:t>Centres</a:t>
            </a:r>
            <a:r>
              <a:rPr lang="en-US" sz="1600" dirty="0"/>
              <a:t> &amp; Virtualization</a:t>
            </a:r>
          </a:p>
        </p:txBody>
      </p:sp>
      <p:pic>
        <p:nvPicPr>
          <p:cNvPr id="25" name="Picture Placeholder 7" descr="A woman looking at a screen with tiny writing and graphs floating">
            <a:extLst>
              <a:ext uri="{FF2B5EF4-FFF2-40B4-BE49-F238E27FC236}">
                <a16:creationId xmlns:a16="http://schemas.microsoft.com/office/drawing/2014/main" id="{BE9E6766-2CD6-BED7-AA66-F3F2192069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1308" r="31308"/>
          <a:stretch/>
        </p:blipFill>
        <p:spPr>
          <a:xfrm>
            <a:off x="261707" y="605286"/>
            <a:ext cx="3581400" cy="5387975"/>
          </a:xfrm>
        </p:spPr>
      </p:pic>
    </p:spTree>
    <p:extLst>
      <p:ext uri="{BB962C8B-B14F-4D97-AF65-F5344CB8AC3E}">
        <p14:creationId xmlns:p14="http://schemas.microsoft.com/office/powerpoint/2010/main" val="3964805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6" grpId="0" build="p"/>
      <p:bldP spid="17" grpId="0" build="p"/>
      <p:bldP spid="18" grpId="0" build="p"/>
      <p:bldP spid="19" grpId="0" build="p"/>
      <p:bldP spid="20" grpId="0" build="p"/>
      <p:bldP spid="21" grpId="0" build="p"/>
      <p:bldP spid="22" grpId="0" build="p"/>
      <p:bldP spid="23" grpId="0" build="p"/>
      <p:bldP spid="24" grpId="0" build="p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>
            <a:extLst>
              <a:ext uri="{FF2B5EF4-FFF2-40B4-BE49-F238E27FC236}">
                <a16:creationId xmlns:a16="http://schemas.microsoft.com/office/drawing/2014/main" id="{1959E133-823F-48B7-89C9-820E4A343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8153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 dirty="0"/>
              <a:t>INT/21/01/1021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6152713-A6DC-4A10-9404-2F7F1F4B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13ACD80-E8DD-409F-A517-A832D342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ED447-C6CA-4C7D-8108-E593E142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2" name="Picture Placeholder 51" descr="A close up of a person wearing glasses and the measurements of the eyes">
            <a:extLst>
              <a:ext uri="{FF2B5EF4-FFF2-40B4-BE49-F238E27FC236}">
                <a16:creationId xmlns:a16="http://schemas.microsoft.com/office/drawing/2014/main" id="{2C10E818-8391-45ED-A8AC-28347E77C2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9" b="29"/>
          <a:stretch/>
        </p:blipFill>
        <p:spPr/>
      </p:pic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22AFCE53-2278-A3A2-FEE2-E73A21A9D57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24251" y="1946065"/>
            <a:ext cx="3082479" cy="36005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What is Virtualization</a:t>
            </a:r>
          </a:p>
          <a:p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E2A91E68-5833-DF0D-4039-AF5EF33DD3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4251" y="2731712"/>
            <a:ext cx="3315898" cy="1739538"/>
          </a:xfrm>
        </p:spPr>
        <p:txBody>
          <a:bodyPr>
            <a:normAutofit/>
          </a:bodyPr>
          <a:lstStyle/>
          <a:p>
            <a:r>
              <a:rPr lang="en-US" sz="1600" b="0" i="0" dirty="0">
                <a:effectLst/>
                <a:latin typeface="Inter"/>
              </a:rPr>
              <a:t>Virtualization is a technology that allows for the creation of a virtual version of physical devices, enabling better resource utilization and flexibility within IT environments.</a:t>
            </a:r>
          </a:p>
          <a:p>
            <a:endParaRPr lang="en-US" sz="1600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0FCD70B-82BA-7A32-B033-69F4995CA5C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47321" y="2652657"/>
            <a:ext cx="3315898" cy="1739538"/>
          </a:xfrm>
        </p:spPr>
        <p:txBody>
          <a:bodyPr>
            <a:noAutofit/>
          </a:bodyPr>
          <a:lstStyle/>
          <a:p>
            <a:r>
              <a:rPr lang="en-US" sz="1600" b="0" i="0" dirty="0">
                <a:effectLst/>
                <a:latin typeface="Inter"/>
              </a:rPr>
              <a:t>Data </a:t>
            </a:r>
            <a:r>
              <a:rPr lang="en-US" sz="1600" b="0" i="0" dirty="0" err="1">
                <a:effectLst/>
                <a:latin typeface="Inter"/>
              </a:rPr>
              <a:t>centres</a:t>
            </a:r>
            <a:r>
              <a:rPr lang="en-US" sz="1600" b="0" i="0" dirty="0">
                <a:effectLst/>
                <a:latin typeface="Inter"/>
              </a:rPr>
              <a:t> are centralized locations that store computer systems and associated components, such as telecommunications and storage systems, crucial for the management of data.</a:t>
            </a:r>
          </a:p>
          <a:p>
            <a:endParaRPr lang="en-US" sz="1600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805450B2-8270-7E76-B337-727DBA5E90C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89362" y="1894349"/>
            <a:ext cx="2606450" cy="38892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What is a Data Centre</a:t>
            </a:r>
          </a:p>
          <a:p>
            <a:endParaRPr lang="en-US" dirty="0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01A4D341-9CED-415E-A417-C204833D5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321" y="1050984"/>
            <a:ext cx="7288284" cy="469490"/>
          </a:xfrm>
        </p:spPr>
        <p:txBody>
          <a:bodyPr>
            <a:normAutofit fontScale="90000"/>
          </a:bodyPr>
          <a:lstStyle/>
          <a:p>
            <a:r>
              <a:rPr kumimoji="0" lang="en-US" sz="16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Overview of Data </a:t>
            </a:r>
            <a:r>
              <a:rPr kumimoji="0" lang="en-US" sz="1600" b="0" i="0" u="none" strike="noStrike" kern="1200" cap="all" spc="400" normalizeH="0" baseline="0" noProof="0" dirty="0" err="1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Centres</a:t>
            </a:r>
            <a:r>
              <a:rPr kumimoji="0" lang="en-US" sz="16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 &amp; </a:t>
            </a:r>
            <a:r>
              <a:rPr lang="en-US" sz="1600" dirty="0"/>
              <a:t>Virtualization</a:t>
            </a:r>
            <a:br>
              <a:rPr lang="en-US" sz="105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177533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0F58DA-9CDA-2181-D997-9545C4FF9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3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B89F15B-954A-4434-BC46-45537945B65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Enterprise Data </a:t>
            </a:r>
            <a:r>
              <a:rPr lang="en-US" dirty="0" err="1"/>
              <a:t>Centres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3F45D42-C22C-0600-B75D-CE95E6D43E5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0484" y="3965866"/>
            <a:ext cx="2383764" cy="1452959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Inter"/>
              </a:rPr>
              <a:t>Private facilities specifically owned and operated by individual companies to securely manage their data and IT operations.</a:t>
            </a:r>
          </a:p>
          <a:p>
            <a:pPr algn="l"/>
            <a:endParaRPr lang="en-US" sz="1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E3863D-00E4-42EA-B925-97F7710223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78982" y="3969554"/>
            <a:ext cx="2383764" cy="1449271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Inter"/>
              </a:rPr>
              <a:t>Shared facilities where multiple businesses can rent space, allowing them to share infrastructure and reduce costs.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8C36C98-A479-0DBB-70EC-26930AE6EE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7478" y="3953422"/>
            <a:ext cx="2383765" cy="1327963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Inter"/>
              </a:rPr>
              <a:t>Virtualized environments providing scalable resources hosted by third-party providers, allowing on-demand access to computing power and storage.</a:t>
            </a:r>
          </a:p>
          <a:p>
            <a:pPr algn="l"/>
            <a:endParaRPr lang="en-US" sz="1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63939-6088-7678-E425-23C3EE52AC9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88445" y="3953422"/>
            <a:ext cx="2383765" cy="1327963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Inter"/>
              </a:rPr>
              <a:t>Distributed data </a:t>
            </a:r>
            <a:r>
              <a:rPr lang="en-US" sz="1600" b="0" i="0" dirty="0" err="1">
                <a:effectLst/>
                <a:latin typeface="Inter"/>
              </a:rPr>
              <a:t>centres</a:t>
            </a:r>
            <a:r>
              <a:rPr lang="en-US" sz="1600" b="0" i="0" dirty="0">
                <a:effectLst/>
                <a:latin typeface="Inter"/>
              </a:rPr>
              <a:t> located close to end-users to minimize latency and enhance the performance of applications and services.</a:t>
            </a:r>
          </a:p>
          <a:p>
            <a:pPr algn="l"/>
            <a:endParaRPr lang="en-US" sz="16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07C72A2-31DC-2F9F-B7C2-AB599B01C2D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Colocation Data </a:t>
            </a:r>
            <a:r>
              <a:rPr lang="en-US" dirty="0" err="1"/>
              <a:t>Centres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88EECAD-EDBE-AB10-63AF-6B2041939D1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Cloud Data </a:t>
            </a:r>
            <a:r>
              <a:rPr lang="en-US" dirty="0" err="1"/>
              <a:t>Centres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7C8EA7C-6A34-3535-86EA-64BCADD15E3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Edge Data </a:t>
            </a:r>
            <a:r>
              <a:rPr lang="en-US" dirty="0" err="1"/>
              <a:t>Centres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52E6935-A03B-DA6D-B921-AAD5DE33A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200" y="1036871"/>
            <a:ext cx="7286605" cy="634323"/>
          </a:xfrm>
        </p:spPr>
        <p:txBody>
          <a:bodyPr/>
          <a:lstStyle/>
          <a:p>
            <a:r>
              <a:rPr lang="en-US" dirty="0">
                <a:solidFill>
                  <a:srgbClr val="231C61"/>
                </a:solidFill>
              </a:rPr>
              <a:t>Types of Data </a:t>
            </a:r>
            <a:r>
              <a:rPr lang="en-US" dirty="0" err="1">
                <a:solidFill>
                  <a:srgbClr val="231C61"/>
                </a:solidFill>
              </a:rPr>
              <a:t>Centres</a:t>
            </a:r>
            <a:endParaRPr lang="en-US" dirty="0">
              <a:solidFill>
                <a:srgbClr val="231C61"/>
              </a:solidFill>
            </a:endParaRP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079FC9F-DEA4-8875-91DA-01199692FBC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6DE1A8F-0932-7689-7213-FB3595EAA53C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4934140-9A3F-D214-3BDD-F0E02AF5EAD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3963803-9463-C346-3A51-D428358EE913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</p:spTree>
    <p:extLst>
      <p:ext uri="{BB962C8B-B14F-4D97-AF65-F5344CB8AC3E}">
        <p14:creationId xmlns:p14="http://schemas.microsoft.com/office/powerpoint/2010/main" val="28452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3" grpId="0" build="p"/>
      <p:bldP spid="9" grpId="0" build="p"/>
      <p:bldP spid="10" grpId="0" build="p"/>
      <p:bldP spid="11" grpId="0" build="p"/>
      <p:bldP spid="14" grpId="0" build="p"/>
      <p:bldP spid="15" grpId="0" build="p"/>
      <p:bldP spid="16" grpId="0" build="p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425E0-62AE-2DC3-E9C9-DF6BDC483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16EB2-A918-5D2B-AB98-8E850A1CA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ECA4730-7938-E24E-1E94-0E23425240B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20484" y="2629745"/>
            <a:ext cx="2383764" cy="3651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Server Virtualization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825AD6-8ED4-F796-B66E-09688EF3F9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94734" y="3278062"/>
            <a:ext cx="2383764" cy="1452959"/>
          </a:xfrm>
        </p:spPr>
        <p:txBody>
          <a:bodyPr>
            <a:noAutofit/>
          </a:bodyPr>
          <a:lstStyle/>
          <a:p>
            <a:pPr algn="l"/>
            <a:r>
              <a:rPr lang="en-US" sz="1600" dirty="0"/>
              <a:t>Dividing a physical server into multiple virtual servers, each running its own operating system and applications</a:t>
            </a:r>
          </a:p>
          <a:p>
            <a:pPr algn="l"/>
            <a:endParaRPr lang="en-US" sz="1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5404969-11CC-29B8-350C-613383468C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65037" y="3425276"/>
            <a:ext cx="2383764" cy="1449271"/>
          </a:xfrm>
        </p:spPr>
        <p:txBody>
          <a:bodyPr>
            <a:noAutofit/>
          </a:bodyPr>
          <a:lstStyle/>
          <a:p>
            <a:pPr algn="l"/>
            <a:r>
              <a:rPr lang="en-US" sz="1600" dirty="0"/>
              <a:t>Pooling multiple storage devices into a single virtual storage resource, making management and allocation easier</a:t>
            </a:r>
          </a:p>
          <a:p>
            <a:pPr algn="l"/>
            <a:endParaRPr lang="en-US" sz="1600" b="0" i="0" dirty="0">
              <a:effectLst/>
              <a:latin typeface="Inter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781C49-3F59-EB94-A5B2-1008181E80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76740" y="3415098"/>
            <a:ext cx="2383765" cy="1327963"/>
          </a:xfrm>
        </p:spPr>
        <p:txBody>
          <a:bodyPr>
            <a:noAutofit/>
          </a:bodyPr>
          <a:lstStyle/>
          <a:p>
            <a:pPr algn="l"/>
            <a:r>
              <a:rPr lang="en-US" sz="1600" dirty="0"/>
              <a:t>Creating multiple virtual networks on a single physical network, enabling different networks to operate independently</a:t>
            </a:r>
          </a:p>
          <a:p>
            <a:pPr algn="l"/>
            <a:endParaRPr lang="en-US" sz="1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7AA23D7-3090-FA91-44A0-D0C867C532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213501" y="3483092"/>
            <a:ext cx="2383765" cy="1327963"/>
          </a:xfrm>
        </p:spPr>
        <p:txBody>
          <a:bodyPr>
            <a:noAutofit/>
          </a:bodyPr>
          <a:lstStyle/>
          <a:p>
            <a:pPr algn="l"/>
            <a:r>
              <a:rPr lang="en-US" sz="1600" dirty="0"/>
              <a:t>Running desktop environments on central servers and delivering them to end users’ devices remotely.</a:t>
            </a:r>
          </a:p>
          <a:p>
            <a:pPr algn="l"/>
            <a:endParaRPr lang="en-US" sz="16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FE6F43A-BE14-3D9F-6901-20E578AC81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246082" y="2629745"/>
            <a:ext cx="2502719" cy="3651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Storage Virtualization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73FD2CA-BF61-0110-658F-A979D7283F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096000" y="2629744"/>
            <a:ext cx="2383765" cy="3651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Storage Virtualization</a:t>
            </a:r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AE8ED2C-873C-CF2A-49B0-25378B0390D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187751" y="2629743"/>
            <a:ext cx="2383765" cy="3651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Storage Virtualization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90E3B78-1E4D-D097-BD5A-BDBD5ED1C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200" y="1036871"/>
            <a:ext cx="7286605" cy="634323"/>
          </a:xfrm>
        </p:spPr>
        <p:txBody>
          <a:bodyPr/>
          <a:lstStyle/>
          <a:p>
            <a:r>
              <a:rPr lang="en-US" dirty="0">
                <a:solidFill>
                  <a:srgbClr val="231C61"/>
                </a:solidFill>
              </a:rPr>
              <a:t>Types of </a:t>
            </a:r>
            <a:r>
              <a:rPr lang="en-US" dirty="0"/>
              <a:t>Virtualization</a:t>
            </a:r>
            <a:endParaRPr lang="en-US" dirty="0">
              <a:solidFill>
                <a:srgbClr val="231C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635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3" grpId="0" build="p"/>
      <p:bldP spid="9" grpId="0" build="p"/>
      <p:bldP spid="10" grpId="0" build="p"/>
      <p:bldP spid="11" grpId="0" build="p"/>
      <p:bldP spid="14" grpId="0" build="p"/>
      <p:bldP spid="15" grpId="0" build="p"/>
      <p:bldP spid="16" grpId="0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3B5F7D-787F-FCBD-D204-77882A31E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685DE2-A104-8ED0-A9BF-C4FF36B3A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5614F-ACCD-3C73-803A-02AE05E8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2A82A2B-C456-45FA-36D6-12A80EB1F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714885"/>
            <a:ext cx="7288284" cy="469490"/>
          </a:xfrm>
        </p:spPr>
        <p:txBody>
          <a:bodyPr>
            <a:normAutofit fontScale="90000"/>
          </a:bodyPr>
          <a:lstStyle/>
          <a:p>
            <a:r>
              <a:rPr lang="en-US" dirty="0"/>
              <a:t>BENEFITS of Data </a:t>
            </a:r>
            <a:r>
              <a:rPr lang="en-US" dirty="0" err="1"/>
              <a:t>Centres</a:t>
            </a:r>
            <a:endParaRPr lang="en-US" dirty="0"/>
          </a:p>
        </p:txBody>
      </p:sp>
      <p:pic>
        <p:nvPicPr>
          <p:cNvPr id="21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B541B0EE-AB73-4F34-20CF-D8125E2B94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260" r="18260"/>
          <a:stretch/>
        </p:blipFill>
        <p:spPr>
          <a:xfrm>
            <a:off x="261707" y="745777"/>
            <a:ext cx="3581400" cy="5387975"/>
          </a:xfr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D1BE0ED-F592-D0E3-6C5B-C4213972CF6D}"/>
              </a:ext>
            </a:extLst>
          </p:cNvPr>
          <p:cNvSpPr txBox="1"/>
          <p:nvPr/>
        </p:nvSpPr>
        <p:spPr>
          <a:xfrm>
            <a:off x="4477407" y="1734207"/>
            <a:ext cx="510802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Data Security and Backup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Efficient Resource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Supports Digital Transformation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High Availability and Reliability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1478840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AD0D8-A0F9-1FF9-1E13-46BA08D4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88A07-B421-A0A3-1102-3122D4342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691A1-AA63-0D08-862B-B59593A92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8E681-2C58-31DE-E420-4763A1084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559291F-FF9E-5695-D3CA-E7FE299B1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714885"/>
            <a:ext cx="7288284" cy="469490"/>
          </a:xfrm>
        </p:spPr>
        <p:txBody>
          <a:bodyPr>
            <a:normAutofit fontScale="90000"/>
          </a:bodyPr>
          <a:lstStyle/>
          <a:p>
            <a:r>
              <a:rPr lang="en-US" dirty="0"/>
              <a:t>BENEFITS of Virtualization</a:t>
            </a:r>
          </a:p>
        </p:txBody>
      </p:sp>
      <p:pic>
        <p:nvPicPr>
          <p:cNvPr id="21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302A7D14-961C-7245-2538-D4D4BBF419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260" r="18260"/>
          <a:stretch/>
        </p:blipFill>
        <p:spPr>
          <a:xfrm>
            <a:off x="261707" y="745777"/>
            <a:ext cx="3581400" cy="5387975"/>
          </a:xfr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496B0-2B0B-98AA-DE35-C48D4B56842A}"/>
              </a:ext>
            </a:extLst>
          </p:cNvPr>
          <p:cNvSpPr txBox="1"/>
          <p:nvPr/>
        </p:nvSpPr>
        <p:spPr>
          <a:xfrm>
            <a:off x="4477407" y="1734207"/>
            <a:ext cx="510802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Cost Savings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Scalability and Flexibility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Improved Disaster Recovery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Inter"/>
              </a:rPr>
              <a:t>Energy Efficiency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1789753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4FCEFD-E5AB-819C-AFB8-6534C38277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D27D844-8683-817F-1F06-641DBBD6AC8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65228" y="3260492"/>
            <a:ext cx="1940384" cy="768096"/>
          </a:xfrm>
        </p:spPr>
        <p:txBody>
          <a:bodyPr>
            <a:normAutofit/>
          </a:bodyPr>
          <a:lstStyle/>
          <a:p>
            <a:r>
              <a:rPr lang="en-US" sz="1600" dirty="0"/>
              <a:t>Benefit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C3885-F2E1-4770-EFC7-ADC4F1B67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7</a:t>
            </a:fld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59BEE85-A6D6-7E8F-E68A-D0C42D3B07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>
            <a:normAutofit/>
          </a:bodyPr>
          <a:lstStyle/>
          <a:p>
            <a:r>
              <a:rPr lang="en-US" dirty="0"/>
              <a:t>MTN Ghana operates a state-of-the-art data </a:t>
            </a:r>
            <a:r>
              <a:rPr lang="en-US" dirty="0" err="1"/>
              <a:t>centre</a:t>
            </a:r>
            <a:r>
              <a:rPr lang="en-US" dirty="0"/>
              <a:t> to support its mobile network and digital services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83BD7D1-A13E-1E92-ED77-EF509C4DAC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65228" y="1747520"/>
            <a:ext cx="1940383" cy="768096"/>
          </a:xfrm>
        </p:spPr>
        <p:txBody>
          <a:bodyPr>
            <a:normAutofit/>
          </a:bodyPr>
          <a:lstStyle/>
          <a:p>
            <a:r>
              <a:rPr lang="en-US" sz="1600" dirty="0"/>
              <a:t>Data Centre Operations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4CEF0C4-6A8F-6F8A-EE44-E3E593D4DE6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>
            <a:noAutofit/>
          </a:bodyPr>
          <a:lstStyle/>
          <a:p>
            <a:r>
              <a:rPr lang="en-US" dirty="0"/>
              <a:t>Enhanced reliability, scalability, and security for telecom services and enterprise solutions, ensuring that mobile services and financial transactions are consistently available and secure.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8716BE71-A09E-FD1B-BB41-3102F353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228" y="444879"/>
            <a:ext cx="5826436" cy="768096"/>
          </a:xfrm>
        </p:spPr>
        <p:txBody>
          <a:bodyPr>
            <a:normAutofit fontScale="90000"/>
          </a:bodyPr>
          <a:lstStyle/>
          <a:p>
            <a:r>
              <a:rPr lang="en-US" dirty="0"/>
              <a:t>Companies in Ghana Using Data </a:t>
            </a:r>
            <a:r>
              <a:rPr lang="en-US" dirty="0" err="1"/>
              <a:t>Centres</a:t>
            </a:r>
            <a:r>
              <a:rPr lang="en-US" dirty="0"/>
              <a:t>(MTN)</a:t>
            </a:r>
          </a:p>
        </p:txBody>
      </p:sp>
    </p:spTree>
    <p:extLst>
      <p:ext uri="{BB962C8B-B14F-4D97-AF65-F5344CB8AC3E}">
        <p14:creationId xmlns:p14="http://schemas.microsoft.com/office/powerpoint/2010/main" val="37116423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  <p:bldP spid="21" grpId="0" build="p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B1599-276F-D249-F131-5420ED96D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5124656-0C41-666B-CAA7-F9A1066928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4CD4CBF-7F36-898B-E325-D6B4DD1715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65228" y="3260492"/>
            <a:ext cx="1940384" cy="768096"/>
          </a:xfrm>
        </p:spPr>
        <p:txBody>
          <a:bodyPr>
            <a:normAutofit/>
          </a:bodyPr>
          <a:lstStyle/>
          <a:p>
            <a:r>
              <a:rPr lang="en-US" sz="1600" dirty="0"/>
              <a:t>Benefit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54F71-00F5-177B-AEC0-7D71DF7C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8</a:t>
            </a:fld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20D1A3C-2CC0-7622-7204-7AEF7CB72DD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>
            <a:normAutofit/>
          </a:bodyPr>
          <a:lstStyle/>
          <a:p>
            <a:r>
              <a:rPr lang="en-US" dirty="0"/>
              <a:t>TELECEL offers comprehensive data </a:t>
            </a:r>
            <a:r>
              <a:rPr lang="en-US" dirty="0" err="1"/>
              <a:t>centre</a:t>
            </a:r>
            <a:r>
              <a:rPr lang="en-US" dirty="0"/>
              <a:t> and cloud solutions to enterprises and small to medium-sized businesses (SMEs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4E9FFFD-9BF9-82DB-F7C4-C37D7D46416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65228" y="1747520"/>
            <a:ext cx="1940383" cy="768096"/>
          </a:xfrm>
        </p:spPr>
        <p:txBody>
          <a:bodyPr>
            <a:normAutofit/>
          </a:bodyPr>
          <a:lstStyle/>
          <a:p>
            <a:r>
              <a:rPr lang="en-US" sz="1600" dirty="0"/>
              <a:t>Data Centre Operations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96B53F-31A7-14AE-1153-F73F8CE99A9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>
            <a:noAutofit/>
          </a:bodyPr>
          <a:lstStyle/>
          <a:p>
            <a:r>
              <a:rPr lang="en-US" dirty="0"/>
              <a:t>Improved business continuity, data security, and efficient data management for clients, ensuring they can operate smoothly without interruptions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FDD76A0E-7C97-F83D-F307-C5092292A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228" y="444879"/>
            <a:ext cx="5826436" cy="768096"/>
          </a:xfrm>
        </p:spPr>
        <p:txBody>
          <a:bodyPr>
            <a:normAutofit/>
          </a:bodyPr>
          <a:lstStyle/>
          <a:p>
            <a:r>
              <a:rPr lang="en-US" sz="2000" dirty="0"/>
              <a:t>Companies in Ghana Using Data </a:t>
            </a:r>
            <a:r>
              <a:rPr lang="en-US" sz="2000" dirty="0" err="1"/>
              <a:t>Centres</a:t>
            </a:r>
            <a:r>
              <a:rPr lang="en-US" sz="2000" dirty="0"/>
              <a:t>(TELECEL)</a:t>
            </a:r>
          </a:p>
        </p:txBody>
      </p:sp>
    </p:spTree>
    <p:extLst>
      <p:ext uri="{BB962C8B-B14F-4D97-AF65-F5344CB8AC3E}">
        <p14:creationId xmlns:p14="http://schemas.microsoft.com/office/powerpoint/2010/main" val="2108784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  <p:bldP spid="21" grpId="0" build="p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31E049-90D0-BEFA-4B15-1B597D58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B592E33-6607-385D-4288-5E8937A8315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72897" y="3260492"/>
            <a:ext cx="1932715" cy="768096"/>
          </a:xfrm>
        </p:spPr>
        <p:txBody>
          <a:bodyPr>
            <a:normAutofit/>
          </a:bodyPr>
          <a:lstStyle/>
          <a:p>
            <a:r>
              <a:rPr lang="en-US" sz="1400" dirty="0"/>
              <a:t>Portability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4A7D3-451A-040D-8AF5-0D6B1E38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9</a:t>
            </a:fld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163176-0003-5B73-BB91-51BB80FA082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72897" y="4773463"/>
            <a:ext cx="1932714" cy="768096"/>
          </a:xfrm>
        </p:spPr>
        <p:txBody>
          <a:bodyPr>
            <a:normAutofit/>
          </a:bodyPr>
          <a:lstStyle/>
          <a:p>
            <a:r>
              <a:rPr lang="en-US" sz="1400" dirty="0"/>
              <a:t>Operational Efficiency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6CD765A-6A80-13A0-AA52-7B740ACF876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Inter"/>
              </a:rPr>
              <a:t>Utilizing Docker and Kubernetes for streamlined application deployment enhances scalability and flexibility across various environments.</a:t>
            </a:r>
          </a:p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7139616-D435-3D3E-670C-7D1622DFCF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72897" y="1747520"/>
            <a:ext cx="1926622" cy="768096"/>
          </a:xfrm>
        </p:spPr>
        <p:txBody>
          <a:bodyPr>
            <a:normAutofit/>
          </a:bodyPr>
          <a:lstStyle/>
          <a:p>
            <a:r>
              <a:rPr lang="en-US" sz="1400" dirty="0"/>
              <a:t>Technologies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2E3FCDA-FC75-A904-906F-FAF4A7A9BC7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Inter"/>
              </a:rPr>
              <a:t>Applications can seamlessly move between development, testing, and production environments without compatibility issues, ensuring consistent performance.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AED0D2E-B169-BB88-0474-6BCD8A53CEC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Inter"/>
              </a:rPr>
              <a:t>By leveraging application virtualization, organizations can reduce resource consumption and improve operational processes, leading to cost savings.</a:t>
            </a:r>
          </a:p>
          <a:p>
            <a:endParaRPr lang="en-US" dirty="0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31AD8BB6-D1A3-E04C-59A0-81E9BEAA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152" y="461891"/>
            <a:ext cx="5184648" cy="466344"/>
          </a:xfrm>
        </p:spPr>
        <p:txBody>
          <a:bodyPr/>
          <a:lstStyle/>
          <a:p>
            <a:r>
              <a:rPr lang="en-US" sz="1800" dirty="0"/>
              <a:t>Application Virtualization</a:t>
            </a:r>
          </a:p>
        </p:txBody>
      </p:sp>
      <p:pic>
        <p:nvPicPr>
          <p:cNvPr id="26" name="Picture Placeholder 332" descr="A woman with VR goggles on her face&#10;">
            <a:extLst>
              <a:ext uri="{FF2B5EF4-FFF2-40B4-BE49-F238E27FC236}">
                <a16:creationId xmlns:a16="http://schemas.microsoft.com/office/drawing/2014/main" id="{50037706-0F65-95C1-BF65-110313732A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" r="20"/>
          <a:stretch/>
        </p:blipFill>
        <p:spPr>
          <a:xfrm>
            <a:off x="0" y="0"/>
            <a:ext cx="5334000" cy="6867525"/>
          </a:xfrm>
        </p:spPr>
      </p:pic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02E4B2F-58AC-6560-77B1-AA6293A2A03F}"/>
              </a:ext>
            </a:extLst>
          </p:cNvPr>
          <p:cNvSpPr txBox="1">
            <a:spLocks/>
          </p:cNvSpPr>
          <p:nvPr/>
        </p:nvSpPr>
        <p:spPr>
          <a:xfrm>
            <a:off x="6169152" y="841494"/>
            <a:ext cx="7306060" cy="393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Exploring the Technologies and Benefits of Application Virtualization</a:t>
            </a:r>
          </a:p>
        </p:txBody>
      </p:sp>
    </p:spTree>
    <p:extLst>
      <p:ext uri="{BB962C8B-B14F-4D97-AF65-F5344CB8AC3E}">
        <p14:creationId xmlns:p14="http://schemas.microsoft.com/office/powerpoint/2010/main" val="23760804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 animBg="1"/>
      <p:bldP spid="22" grpId="0" build="p" animBg="1"/>
      <p:bldP spid="23" grpId="0" build="p"/>
      <p:bldP spid="20" grpId="0" build="p" animBg="1"/>
      <p:bldP spid="24" grpId="0" build="p"/>
      <p:bldP spid="25" grpId="0" build="p"/>
      <p:bldP spid="18" grpId="0"/>
      <p:bldP spid="27" grpId="0"/>
    </p:bldLst>
  </p:timing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528</TotalTime>
  <Words>660</Words>
  <Application>Microsoft Office PowerPoint</Application>
  <PresentationFormat>Widescreen</PresentationFormat>
  <Paragraphs>85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Bierstadt</vt:lpstr>
      <vt:lpstr>Calibri</vt:lpstr>
      <vt:lpstr>Courier New</vt:lpstr>
      <vt:lpstr>Inter</vt:lpstr>
      <vt:lpstr>Posterama</vt:lpstr>
      <vt:lpstr>Posterama Bold</vt:lpstr>
      <vt:lpstr>Office Theme</vt:lpstr>
      <vt:lpstr>Understanding Data Centres and Virtualization</vt:lpstr>
      <vt:lpstr>Overview of Data Centres &amp; Virtualization </vt:lpstr>
      <vt:lpstr>Types of Data Centres</vt:lpstr>
      <vt:lpstr>Types of Virtualization</vt:lpstr>
      <vt:lpstr>BENEFITS of Data Centres</vt:lpstr>
      <vt:lpstr>BENEFITS of Virtualization</vt:lpstr>
      <vt:lpstr>Companies in Ghana Using Data Centres(MTN)</vt:lpstr>
      <vt:lpstr>Companies in Ghana Using Data Centres(TELECEL)</vt:lpstr>
      <vt:lpstr>Application Virtualization</vt:lpstr>
      <vt:lpstr>Key Trends in Data Centres &amp; Virtualization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𐌁𐌋𐌀𐌂𐌒ᏔꝊ𐌋𐌅 𓅓</dc:creator>
  <cp:lastModifiedBy>𐌁𐌋𐌀𐌂𐌒ᏔꝊ𐌋𐌅 𓅓</cp:lastModifiedBy>
  <cp:revision>3</cp:revision>
  <dcterms:created xsi:type="dcterms:W3CDTF">2024-12-11T18:35:56Z</dcterms:created>
  <dcterms:modified xsi:type="dcterms:W3CDTF">2024-12-14T17:01:00Z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